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2" r:id="rId4"/>
    <p:sldId id="275" r:id="rId5"/>
    <p:sldId id="260" r:id="rId6"/>
    <p:sldId id="263" r:id="rId7"/>
    <p:sldId id="264" r:id="rId8"/>
    <p:sldId id="265" r:id="rId9"/>
    <p:sldId id="276" r:id="rId10"/>
    <p:sldId id="348" r:id="rId11"/>
    <p:sldId id="274" r:id="rId12"/>
    <p:sldId id="266" r:id="rId13"/>
    <p:sldId id="267" r:id="rId14"/>
    <p:sldId id="277" r:id="rId15"/>
    <p:sldId id="278" r:id="rId16"/>
    <p:sldId id="270" r:id="rId17"/>
    <p:sldId id="269" r:id="rId18"/>
    <p:sldId id="271" r:id="rId19"/>
    <p:sldId id="347"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75" d="100"/>
          <a:sy n="75" d="100"/>
        </p:scale>
        <p:origin x="1872"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2025: CS 513</a:t>
            </a:r>
          </a:p>
          <a:p>
            <a:r>
              <a:rPr lang="en-US" dirty="0"/>
              <a:t>Instructor: Jyo Deshmukh</a:t>
            </a:r>
          </a:p>
          <a:p>
            <a:r>
              <a:rPr lang="en-US" dirty="0"/>
              <a:t>Course website: https://shorturl.at/p1ErK</a:t>
            </a:r>
          </a:p>
          <a:p>
            <a:r>
              <a:rPr lang="en-US" dirty="0"/>
              <a:t>Course materials: https://shorturl.at/inv8N</a:t>
            </a:r>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pic>
        <p:nvPicPr>
          <p:cNvPr id="7" name="Picture 6">
            <a:extLst>
              <a:ext uri="{FF2B5EF4-FFF2-40B4-BE49-F238E27FC236}">
                <a16:creationId xmlns:a16="http://schemas.microsoft.com/office/drawing/2014/main" id="{502AD9AA-2798-5711-B250-8C8A8E4FFAFF}"/>
              </a:ext>
            </a:extLst>
          </p:cNvPr>
          <p:cNvPicPr>
            <a:picLocks noChangeAspect="1"/>
          </p:cNvPicPr>
          <p:nvPr/>
        </p:nvPicPr>
        <p:blipFill>
          <a:blip r:embed="rId2"/>
          <a:stretch>
            <a:fillRect/>
          </a:stretch>
        </p:blipFill>
        <p:spPr>
          <a:xfrm>
            <a:off x="10684329" y="5358573"/>
            <a:ext cx="1333500" cy="1333500"/>
          </a:xfrm>
          <a:prstGeom prst="rect">
            <a:avLst/>
          </a:prstGeom>
        </p:spPr>
      </p:pic>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2A3A44-D047-4AD5-0299-4F72C28DDEF4}"/>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20355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416277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3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12</a:t>
            </a:fld>
            <a:endParaRPr lang="en-US"/>
          </a:p>
        </p:txBody>
      </p:sp>
    </p:spTree>
    <p:extLst>
      <p:ext uri="{BB962C8B-B14F-4D97-AF65-F5344CB8AC3E}">
        <p14:creationId xmlns:p14="http://schemas.microsoft.com/office/powerpoint/2010/main" val="187776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a:bodyPr>
          <a:lstStyle/>
          <a:p>
            <a:r>
              <a:rPr lang="en-US" dirty="0"/>
              <a:t>Details at: https://shorturl.at/YY8j1</a:t>
            </a:r>
          </a:p>
          <a:p>
            <a:r>
              <a:rPr lang="en-US" dirty="0"/>
              <a:t>Purpose: </a:t>
            </a:r>
          </a:p>
          <a:p>
            <a:pPr lvl="1"/>
            <a:r>
              <a:rPr lang="en-US" sz="2000" dirty="0"/>
              <a:t>Freedom to choose your own advanced application</a:t>
            </a:r>
          </a:p>
          <a:p>
            <a:pPr lvl="1"/>
            <a:r>
              <a:rPr lang="en-US" sz="2000" dirty="0"/>
              <a:t>Write formal requirements</a:t>
            </a:r>
          </a:p>
          <a:p>
            <a:pPr lvl="1"/>
            <a:r>
              <a:rPr lang="en-US" sz="2000" dirty="0"/>
              <a:t>Generate tests/proofs using verification/falsification/test generation</a:t>
            </a:r>
          </a:p>
          <a:p>
            <a:pPr lvl="1"/>
            <a:r>
              <a:rPr lang="en-US" sz="2000" dirty="0"/>
              <a:t>Show the application of formal reasoning</a:t>
            </a:r>
          </a:p>
          <a:p>
            <a:pPr marL="411480" lvl="1" indent="0">
              <a:buNone/>
            </a:pPr>
            <a:endParaRPr lang="en-US" dirty="0"/>
          </a:p>
          <a:p>
            <a:r>
              <a:rPr lang="en-US" dirty="0"/>
              <a:t>Expected outcome:</a:t>
            </a:r>
          </a:p>
          <a:p>
            <a:pPr lvl="1"/>
            <a:r>
              <a:rPr lang="en-US" sz="2000" dirty="0"/>
              <a:t>Model the environment/deployment scenario for an ACPS application </a:t>
            </a:r>
          </a:p>
          <a:p>
            <a:pPr lvl="1"/>
            <a:r>
              <a:rPr lang="en-US" sz="2000" dirty="0"/>
              <a:t>Design the autonomous software stack for an ACPS</a:t>
            </a:r>
          </a:p>
          <a:p>
            <a:pPr lvl="1"/>
            <a:r>
              <a:rPr lang="en-US" sz="2000" dirty="0"/>
              <a:t>Demonstrate that it works</a:t>
            </a:r>
          </a:p>
          <a:p>
            <a:pPr lvl="1"/>
            <a:r>
              <a:rPr lang="en-US" sz="2000" dirty="0"/>
              <a:t>Show a test/verification/assurance strategy</a:t>
            </a:r>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 </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224476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endParaRPr lang="en-US" sz="2400" dirty="0"/>
          </a:p>
          <a:p>
            <a:r>
              <a:rPr lang="en-US" sz="2400" dirty="0"/>
              <a:t>More ideas on the Project Resources page!</a:t>
            </a:r>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057101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a:xfrm>
                <a:off x="114214" y="1013786"/>
                <a:ext cx="11699087" cy="5006014"/>
              </a:xfrm>
            </p:spPr>
            <p:txBody>
              <a:bodyPr>
                <a:normAutofit lnSpcReduction="10000"/>
              </a:bodyPr>
              <a:lstStyle/>
              <a:p>
                <a:r>
                  <a:rPr lang="en-US" dirty="0"/>
                  <a:t>Project teams </a:t>
                </a:r>
              </a:p>
              <a:p>
                <a:pPr lvl="1"/>
                <a:r>
                  <a:rPr lang="en-US" dirty="0"/>
                  <a:t>Minimum team size : 4, Maximum : 5</a:t>
                </a:r>
              </a:p>
              <a:p>
                <a:r>
                  <a:rPr lang="en-US" dirty="0"/>
                  <a:t>Team size proportional to expectation on outcome</a:t>
                </a:r>
              </a:p>
              <a:p>
                <a:r>
                  <a:rPr lang="en-US" dirty="0"/>
                  <a:t>Use Piazza for forming teams</a:t>
                </a:r>
              </a:p>
              <a:p>
                <a:r>
                  <a:rPr lang="en-US" dirty="0"/>
                  <a:t>Identify team members by Sep 15</a:t>
                </a:r>
              </a:p>
              <a:p>
                <a:r>
                  <a:rPr lang="en-US" dirty="0"/>
                  <a:t>Proposal due by September 30 (one page, 5 bullet items)</a:t>
                </a:r>
              </a:p>
              <a:p>
                <a:r>
                  <a:rPr lang="en-US" dirty="0"/>
                  <a:t>Project check-in: October 27 (nothing formal, just an email)</a:t>
                </a:r>
              </a:p>
              <a:p>
                <a:r>
                  <a:rPr lang="en-US" dirty="0"/>
                  <a:t>Project presentations on 12/1 :</a:t>
                </a:r>
                <a14:m>
                  <m:oMath xmlns:m="http://schemas.openxmlformats.org/officeDocument/2006/math">
                    <m:r>
                      <a:rPr lang="en-US" b="0" i="0" smtClean="0">
                        <a:latin typeface="Cambria Math" panose="02040503050406030204" pitchFamily="18" charset="0"/>
                      </a:rPr>
                      <m:t> </m:t>
                    </m:r>
                    <m:d>
                      <m:dPr>
                        <m:ctrlPr>
                          <a:rPr lang="en-US" b="0" i="0"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180</m:t>
                            </m:r>
                          </m:num>
                          <m:den>
                            <m:r>
                              <a:rPr lang="en-US" b="0" i="1" smtClean="0">
                                <a:latin typeface="Cambria Math" panose="02040503050406030204" pitchFamily="18" charset="0"/>
                              </a:rPr>
                              <m:t>𝑛𝑢𝑚𝑇𝑒𝑎𝑚𝑠</m:t>
                            </m:r>
                          </m:den>
                        </m:f>
                      </m:e>
                    </m:d>
                    <m:r>
                      <a:rPr lang="en-US" b="0" i="1" smtClean="0">
                        <a:latin typeface="Cambria Math" panose="02040503050406030204" pitchFamily="18" charset="0"/>
                      </a:rPr>
                      <m:t> </m:t>
                    </m:r>
                  </m:oMath>
                </a14:m>
                <a:r>
                  <a:rPr lang="en-US" dirty="0"/>
                  <a:t>mins  per project </a:t>
                </a:r>
              </a:p>
              <a:p>
                <a:r>
                  <a:rPr lang="en-US" dirty="0"/>
                  <a:t>Final Project Deliverable</a:t>
                </a:r>
              </a:p>
              <a:p>
                <a:pPr lvl="1"/>
                <a:r>
                  <a:rPr lang="en-US" dirty="0"/>
                  <a:t>10-page project report : limited use of </a:t>
                </a:r>
                <a:r>
                  <a:rPr lang="en-US" dirty="0" err="1"/>
                  <a:t>ChatGPT</a:t>
                </a:r>
                <a:r>
                  <a:rPr lang="en-US" dirty="0"/>
                  <a:t> permitted!</a:t>
                </a:r>
              </a:p>
              <a:p>
                <a:pPr lvl="1"/>
                <a:endParaRPr lang="en-US" dirty="0"/>
              </a:p>
              <a:p>
                <a:endParaRPr lang="en-US" dirty="0"/>
              </a:p>
            </p:txBody>
          </p:sp>
        </mc:Choice>
        <mc:Fallback>
          <p:sp>
            <p:nvSpPr>
              <p:cNvPr id="2" name="Content Placeholder 1">
                <a:extLst>
                  <a:ext uri="{FF2B5EF4-FFF2-40B4-BE49-F238E27FC236}">
                    <a16:creationId xmlns:a16="http://schemas.microsoft.com/office/drawing/2014/main" id="{9BF78C7D-01C1-48E9-ADA4-06395A346063}"/>
                  </a:ext>
                </a:extLst>
              </p:cNvPr>
              <p:cNvSpPr>
                <a:spLocks noGrp="1" noRot="1" noChangeAspect="1" noMove="1" noResize="1" noEditPoints="1" noAdjustHandles="1" noChangeArrowheads="1" noChangeShapeType="1" noTextEdit="1"/>
              </p:cNvSpPr>
              <p:nvPr>
                <p:ph idx="1"/>
              </p:nvPr>
            </p:nvSpPr>
            <p:spPr>
              <a:xfrm>
                <a:off x="114214" y="1013786"/>
                <a:ext cx="11699087" cy="5006014"/>
              </a:xfrm>
              <a:blipFill>
                <a:blip r:embed="rId2"/>
                <a:stretch>
                  <a:fillRect l="-677" t="-267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347379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10000"/>
          </a:bodyPr>
          <a:lstStyle/>
          <a:p>
            <a:r>
              <a:rPr lang="en-US" dirty="0"/>
              <a:t>Assignments: 40%   (13+13+14)</a:t>
            </a:r>
          </a:p>
          <a:p>
            <a:r>
              <a:rPr lang="en-US" dirty="0"/>
              <a:t>Mini-Projects: 30% (15x2) </a:t>
            </a:r>
          </a:p>
          <a:p>
            <a:r>
              <a:rPr lang="en-US" dirty="0"/>
              <a:t>Project: 25% </a:t>
            </a:r>
          </a:p>
          <a:p>
            <a:pPr lvl="1"/>
            <a:r>
              <a:rPr lang="en-US" dirty="0"/>
              <a:t>Proposal: ungraded</a:t>
            </a:r>
          </a:p>
          <a:p>
            <a:pPr lvl="1"/>
            <a:r>
              <a:rPr lang="en-US" dirty="0"/>
              <a:t>Final Report: 10% (talk) , 15% (final report or demo)</a:t>
            </a:r>
          </a:p>
          <a:p>
            <a:r>
              <a:rPr lang="en-US" dirty="0"/>
              <a:t>Class participation: 5%</a:t>
            </a:r>
          </a:p>
          <a:p>
            <a:pPr lvl="1"/>
            <a:r>
              <a:rPr lang="en-US" dirty="0"/>
              <a:t>Q&amp;A, Project engagement,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16</a:t>
            </a:fld>
            <a:endParaRPr lang="en-US"/>
          </a:p>
        </p:txBody>
      </p:sp>
    </p:spTree>
    <p:extLst>
      <p:ext uri="{BB962C8B-B14F-4D97-AF65-F5344CB8AC3E}">
        <p14:creationId xmlns:p14="http://schemas.microsoft.com/office/powerpoint/2010/main" val="241882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17</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Sheryl Paul, Vidisha Kudalkar, </a:t>
            </a:r>
            <a:r>
              <a:rPr lang="en-US" i="1" dirty="0"/>
              <a:t>Jeremy Morgan</a:t>
            </a:r>
          </a:p>
          <a:p>
            <a:pPr lvl="1"/>
            <a:r>
              <a:rPr lang="en-US" dirty="0"/>
              <a:t>Office Hours: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18</a:t>
            </a:fld>
            <a:endParaRPr lang="en-US"/>
          </a:p>
        </p:txBody>
      </p:sp>
    </p:spTree>
    <p:extLst>
      <p:ext uri="{BB962C8B-B14F-4D97-AF65-F5344CB8AC3E}">
        <p14:creationId xmlns:p14="http://schemas.microsoft.com/office/powerpoint/2010/main" val="132075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19</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74125" y="1809569"/>
            <a:ext cx="9428206" cy="1200329"/>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post your questions on Piazza. </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rPr>
              <a:t>https://piazza.com/usc/fall2025/cs513</a:t>
            </a:r>
            <a:endParaRPr lang="en-US"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92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20</a:t>
            </a:fld>
            <a:endParaRPr lang="en-US"/>
          </a:p>
        </p:txBody>
      </p:sp>
    </p:spTree>
    <p:extLst>
      <p:ext uri="{BB962C8B-B14F-4D97-AF65-F5344CB8AC3E}">
        <p14:creationId xmlns:p14="http://schemas.microsoft.com/office/powerpoint/2010/main" val="253517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9050</TotalTime>
  <Words>959</Words>
  <Application>Microsoft Office PowerPoint</Application>
  <PresentationFormat>Widescreen</PresentationFormat>
  <Paragraphs>153</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vt:lpstr>
      <vt:lpstr>Cambria Math</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PowerPoint Presentation</vt:lpstr>
      <vt:lpstr>Course Overview</vt:lpstr>
      <vt:lpstr>How will we evaluate ourselves?</vt:lpstr>
      <vt:lpstr>Class Project </vt:lpstr>
      <vt:lpstr>Example Projects (do not have to pick any of these)</vt:lpstr>
      <vt:lpstr>Project Timeline</vt:lpstr>
      <vt:lpstr>Grading and Evaluation Breakdown</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84</cp:revision>
  <dcterms:created xsi:type="dcterms:W3CDTF">2018-01-04T23:14:16Z</dcterms:created>
  <dcterms:modified xsi:type="dcterms:W3CDTF">2025-08-25T20:52:30Z</dcterms:modified>
</cp:coreProperties>
</file>